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6" r:id="rId4"/>
  </p:sldMasterIdLst>
  <p:notesMasterIdLst>
    <p:notesMasterId r:id="rId16"/>
  </p:notesMasterIdLst>
  <p:handoutMasterIdLst>
    <p:handoutMasterId r:id="rId17"/>
  </p:handoutMasterIdLst>
  <p:sldIdLst>
    <p:sldId id="294" r:id="rId5"/>
    <p:sldId id="277" r:id="rId6"/>
    <p:sldId id="282" r:id="rId7"/>
    <p:sldId id="261" r:id="rId8"/>
    <p:sldId id="300" r:id="rId9"/>
    <p:sldId id="262" r:id="rId10"/>
    <p:sldId id="275" r:id="rId11"/>
    <p:sldId id="299" r:id="rId12"/>
    <p:sldId id="296" r:id="rId13"/>
    <p:sldId id="297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10FFB2-CA5E-45D5-9A55-4AA2983BB98A}" v="2400" dt="2023-10-30T12:03:21.545"/>
    <p1510:client id="{3B1BE2E1-49CB-1C71-729B-4847BDDB36F1}" v="7" dt="2023-10-30T13:07:33.503"/>
    <p1510:client id="{7C2A5903-7BB1-0401-5EAE-7BC069D1290C}" v="145" dt="2023-10-30T11:58:02.696"/>
    <p1510:client id="{B985B170-4A9A-4812-A435-F1939B31C329}" v="707" dt="2023-10-30T09:15:19.640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72" d="100"/>
          <a:sy n="72" d="100"/>
        </p:scale>
        <p:origin x="216" y="984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12/4/23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12/4/23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Owen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90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ea typeface="Calibri"/>
                <a:cs typeface="Calibri"/>
              </a:rPr>
              <a:t>Louis</a:t>
            </a:r>
            <a:endParaRPr lang="en-US" b="1" dirty="0"/>
          </a:p>
          <a:p>
            <a:endParaRPr lang="en-US" b="1" dirty="0"/>
          </a:p>
          <a:p>
            <a:r>
              <a:rPr lang="en-US" b="1"/>
              <a:t>"The new media lab is too difficult for users to navigate without guidance. This poses a problem as it hinders their ability to make the most of the lab's resources.</a:t>
            </a:r>
            <a:endParaRPr lang="nl-NL">
              <a:ea typeface="Calibri"/>
              <a:cs typeface="Calibri"/>
            </a:endParaRPr>
          </a:p>
          <a:p>
            <a:br>
              <a:rPr lang="en-US" dirty="0"/>
            </a:br>
            <a:endParaRPr lang="en-US" dirty="0"/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755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497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B495A4C6-232E-4A1A-B575-7EF7F414F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 algn="l"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D194B4E-75F4-47BE-B171-9C64697AB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7" idx="1"/>
          </p:cNvCxnSpPr>
          <p:nvPr userDrawn="1"/>
        </p:nvCxnSpPr>
        <p:spPr>
          <a:xfrm>
            <a:off x="2315757" y="3774842"/>
            <a:ext cx="762469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EFDA35F-76DF-4FDC-90C9-F9FEDF322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091972"/>
            <a:ext cx="4678" cy="337681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B4C6F7E-40F0-42B1-AFE0-D3C95660E0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1599947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42EE46E3-709F-4AE9-AECE-FD647B6DCF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2378452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194FB4F-01AC-4A0E-BBE2-CF2B69F6F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22269" y="2169263"/>
            <a:ext cx="1706965" cy="10485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cap="all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8E76F955-6B23-4972-8E86-603F19ECF6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894" y="3528829"/>
            <a:ext cx="1393863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DA77547-4FF4-4B15-96F1-DC9B00175B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40449" y="3528829"/>
            <a:ext cx="1380681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6E6B6915-DFCC-44EB-9C61-6B7725D1B7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634331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6718CC56-7B04-41D0-A320-CCCDC20D761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459860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778E1C09-B7DB-4CE7-A5B9-90BCF5444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321788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CFA026C-42CE-4C20-9DDE-417FDF6CB4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468790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0AFAA95F-1461-496C-BAB4-D5D0594554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195673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31" name="Date Placeholder 2">
            <a:extLst>
              <a:ext uri="{FF2B5EF4-FFF2-40B4-BE49-F238E27FC236}">
                <a16:creationId xmlns:a16="http://schemas.microsoft.com/office/drawing/2014/main" id="{B8C04945-62C9-4964-8891-6D30EA90D2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2" name="Footer Placeholder 3">
            <a:extLst>
              <a:ext uri="{FF2B5EF4-FFF2-40B4-BE49-F238E27FC236}">
                <a16:creationId xmlns:a16="http://schemas.microsoft.com/office/drawing/2014/main" id="{51029B8B-F669-4889-98DD-901661178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3" name="Slide Number Placeholder 4">
            <a:extLst>
              <a:ext uri="{FF2B5EF4-FFF2-40B4-BE49-F238E27FC236}">
                <a16:creationId xmlns:a16="http://schemas.microsoft.com/office/drawing/2014/main" id="{7A0B84D6-438D-4B3B-B52C-6F5EC159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250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8749" y="1361938"/>
            <a:ext cx="6765925" cy="4968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286002"/>
            <a:ext cx="6094270" cy="354214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58125" y="2284624"/>
            <a:ext cx="3147332" cy="306388"/>
          </a:xfrm>
        </p:spPr>
        <p:txBody>
          <a:bodyPr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Year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 dirty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 dirty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4CE0E97-85AE-BE9D-BB93-C4A7A78A64A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38200" y="2138363"/>
            <a:ext cx="10515600" cy="3695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/>
          <a:lstStyle>
            <a:lvl1pPr>
              <a:defRPr sz="900"/>
            </a:lvl1pPr>
          </a:lstStyle>
          <a:p>
            <a:pPr algn="l"/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685" r:id="rId12"/>
    <p:sldLayoutId id="2147483700" r:id="rId13"/>
    <p:sldLayoutId id="2147483679" r:id="rId14"/>
    <p:sldLayoutId id="2147483692" r:id="rId15"/>
    <p:sldLayoutId id="2147483681" r:id="rId16"/>
    <p:sldLayoutId id="2147483674" r:id="rId17"/>
    <p:sldLayoutId id="2147483675" r:id="rId18"/>
    <p:sldLayoutId id="2147483696" r:id="rId19"/>
    <p:sldLayoutId id="2147483677" r:id="rId20"/>
    <p:sldLayoutId id="214748367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5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E5D157-4A54-401B-764A-BAC210F25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4000" b="1" dirty="0"/>
              <a:t>Innovision</a:t>
            </a:r>
            <a:endParaRPr lang="nl-NL" sz="4000" b="1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F92E751-DEDA-9C1A-4C73-01D6C8CC9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5DF80-A7E9-8F29-DB84-D496570C0E3E}"/>
              </a:ext>
            </a:extLst>
          </p:cNvPr>
          <p:cNvSpPr txBox="1"/>
          <p:nvPr/>
        </p:nvSpPr>
        <p:spPr>
          <a:xfrm>
            <a:off x="1600069" y="2192119"/>
            <a:ext cx="263868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Fontys ICT SEMESTER 3</a:t>
            </a:r>
          </a:p>
        </p:txBody>
      </p:sp>
      <p:pic>
        <p:nvPicPr>
          <p:cNvPr id="13" name="Content Placeholder 12" descr="A black and white logo&#10;&#10;Description automatically generated">
            <a:extLst>
              <a:ext uri="{FF2B5EF4-FFF2-40B4-BE49-F238E27FC236}">
                <a16:creationId xmlns:a16="http://schemas.microsoft.com/office/drawing/2014/main" id="{B22BAE4B-FD9D-1F9A-46EA-449829F942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115" y="3310361"/>
            <a:ext cx="1534591" cy="2118239"/>
          </a:xfrm>
        </p:spPr>
      </p:pic>
    </p:spTree>
    <p:extLst>
      <p:ext uri="{BB962C8B-B14F-4D97-AF65-F5344CB8AC3E}">
        <p14:creationId xmlns:p14="http://schemas.microsoft.com/office/powerpoint/2010/main" val="873816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3CF0B1-85DE-DEDD-3EAD-1EFC31EC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Conclusion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B47F4BD-20DF-791E-8975-5FAA5ED7E8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104183"/>
            <a:ext cx="5111750" cy="21973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For months, students haven’t been able to use the lights properly, and this could cause damage. Therefore, we will provide video instructions.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0588032-4C5A-11CB-D7E6-0A7171BD4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2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C0ADC0D-3FD6-345D-B08E-1F1CE17F7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66" y="5962151"/>
            <a:ext cx="546265" cy="713984"/>
          </a:xfrm>
          <a:prstGeom prst="rect">
            <a:avLst/>
          </a:prstGeom>
        </p:spPr>
      </p:pic>
      <p:pic>
        <p:nvPicPr>
          <p:cNvPr id="8" name="Picture 7" descr="A close-up of a camera&#10;&#10;Description automatically generated">
            <a:extLst>
              <a:ext uri="{FF2B5EF4-FFF2-40B4-BE49-F238E27FC236}">
                <a16:creationId xmlns:a16="http://schemas.microsoft.com/office/drawing/2014/main" id="{BB6DE3F3-BA88-8FC5-E19E-58D724658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0679" y="2436845"/>
            <a:ext cx="4421155" cy="442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9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99990" y="2313965"/>
            <a:ext cx="2670313" cy="533787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Ondertitel 7">
            <a:extLst>
              <a:ext uri="{FF2B5EF4-FFF2-40B4-BE49-F238E27FC236}">
                <a16:creationId xmlns:a16="http://schemas.microsoft.com/office/drawing/2014/main" id="{904D8377-3316-F2AD-E256-0B5D2E3A0A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99990" y="2745343"/>
            <a:ext cx="2670313" cy="424360"/>
          </a:xfrm>
        </p:spPr>
        <p:txBody>
          <a:bodyPr/>
          <a:lstStyle/>
          <a:p>
            <a:pPr algn="ctr"/>
            <a:r>
              <a:rPr lang="nl-NL" dirty="0"/>
              <a:t>Sincerly team </a:t>
            </a:r>
            <a:r>
              <a:rPr lang="nl-NL" b="1" dirty="0"/>
              <a:t>Innovision</a:t>
            </a:r>
            <a:endParaRPr lang="nl-NL" dirty="0"/>
          </a:p>
        </p:txBody>
      </p:sp>
      <p:pic>
        <p:nvPicPr>
          <p:cNvPr id="3" name="Content Placeholder 12" descr="A black and white logo&#10;&#10;Description automatically generated">
            <a:extLst>
              <a:ext uri="{FF2B5EF4-FFF2-40B4-BE49-F238E27FC236}">
                <a16:creationId xmlns:a16="http://schemas.microsoft.com/office/drawing/2014/main" id="{45024AF1-B5F3-C3EE-2D4B-226F5E741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665" y="3925759"/>
            <a:ext cx="1243940" cy="1507633"/>
          </a:xfrm>
          <a:prstGeom prst="rect">
            <a:avLst/>
          </a:prstGeom>
        </p:spPr>
      </p:pic>
      <p:pic>
        <p:nvPicPr>
          <p:cNvPr id="9" name="Picture 8" descr="A group of traffic lights&#10;&#10;Description automatically generated">
            <a:extLst>
              <a:ext uri="{FF2B5EF4-FFF2-40B4-BE49-F238E27FC236}">
                <a16:creationId xmlns:a16="http://schemas.microsoft.com/office/drawing/2014/main" id="{526746B3-C5DB-BDF8-6CD1-F1DDC451A4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631" t="4403" r="3220" b="7315"/>
          <a:stretch/>
        </p:blipFill>
        <p:spPr>
          <a:xfrm>
            <a:off x="199847" y="5091564"/>
            <a:ext cx="638354" cy="144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020445"/>
            <a:ext cx="3171825" cy="1325563"/>
          </a:xfrm>
        </p:spPr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402430" cy="25193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We are </a:t>
            </a:r>
            <a:r>
              <a:rPr lang="en-US" b="1" dirty="0"/>
              <a:t>Team</a:t>
            </a:r>
            <a:r>
              <a:rPr lang="en-US" sz="1600" b="1" dirty="0"/>
              <a:t> Innovision</a:t>
            </a:r>
            <a:r>
              <a:rPr lang="en-US" dirty="0"/>
              <a:t>. We are the team responsible for creating instructions for the lights in the media lab. </a:t>
            </a:r>
            <a:br>
              <a:rPr lang="en-US" dirty="0"/>
            </a:br>
            <a:r>
              <a:rPr lang="en-US" dirty="0"/>
              <a:t>With our help, you will become a pro at setting up the lights however you want.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Content Placeholder 12" descr="A black and white logo&#10;&#10;Description automatically generated">
            <a:extLst>
              <a:ext uri="{FF2B5EF4-FFF2-40B4-BE49-F238E27FC236}">
                <a16:creationId xmlns:a16="http://schemas.microsoft.com/office/drawing/2014/main" id="{5AE77329-59DD-90B7-5C72-C87D473A5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09" y="6045119"/>
            <a:ext cx="513589" cy="62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7352" y="656129"/>
            <a:ext cx="3157296" cy="523556"/>
          </a:xfrm>
        </p:spPr>
        <p:txBody>
          <a:bodyPr/>
          <a:lstStyle/>
          <a:p>
            <a:r>
              <a:rPr lang="en-US" dirty="0"/>
              <a:t>MEET THE TEAM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BAD1FFF-8B97-4CD1-85E7-B7738EAD2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34947" y="5633699"/>
            <a:ext cx="2196619" cy="343061"/>
          </a:xfrm>
        </p:spPr>
        <p:txBody>
          <a:bodyPr/>
          <a:lstStyle/>
          <a:p>
            <a:r>
              <a:rPr lang="en-US" dirty="0"/>
              <a:t>Lewis Cardona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76FA389-A54D-4E4B-81DA-DBA175D78FEC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3010570" y="6013289"/>
            <a:ext cx="1845511" cy="343061"/>
          </a:xfrm>
        </p:spPr>
        <p:txBody>
          <a:bodyPr/>
          <a:lstStyle/>
          <a:p>
            <a:r>
              <a:rPr lang="en-US" dirty="0"/>
              <a:t>Vice-President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0C8C8C1-99D8-4034-A628-DECEB703BA1D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5041956" y="3798812"/>
            <a:ext cx="2145049" cy="343061"/>
          </a:xfrm>
        </p:spPr>
        <p:txBody>
          <a:bodyPr/>
          <a:lstStyle/>
          <a:p>
            <a:r>
              <a:rPr lang="en-US" dirty="0"/>
              <a:t>Zacharia Abdi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65786675-BFC6-4743-BFD3-D64691F771D8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5171262" y="4178402"/>
            <a:ext cx="1855949" cy="343061"/>
          </a:xfrm>
        </p:spPr>
        <p:txBody>
          <a:bodyPr/>
          <a:lstStyle/>
          <a:p>
            <a:r>
              <a:rPr lang="en-US"/>
              <a:t>President</a:t>
            </a:r>
            <a:endParaRPr lang="nl-NL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08CA58D6-00FD-4D81-A0F6-215C4D558912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7202648" y="5633699"/>
            <a:ext cx="2132985" cy="343061"/>
          </a:xfrm>
        </p:spPr>
        <p:txBody>
          <a:bodyPr/>
          <a:lstStyle/>
          <a:p>
            <a:r>
              <a:rPr lang="en-US"/>
              <a:t>Kyle Osei</a:t>
            </a:r>
            <a:endParaRPr lang="nl-NL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97062F49-F468-4EA6-B6BF-94BFF89FDCB7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7331954" y="6013289"/>
            <a:ext cx="1845511" cy="343061"/>
          </a:xfrm>
        </p:spPr>
        <p:txBody>
          <a:bodyPr/>
          <a:lstStyle/>
          <a:p>
            <a:r>
              <a:rPr lang="en-US"/>
              <a:t>Creative manager</a:t>
            </a:r>
            <a:endParaRPr lang="nl-NL"/>
          </a:p>
          <a:p>
            <a:endParaRPr lang="en-US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60D37431-6A3A-47F6-A367-B5ADCF66AE37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378983" y="3784130"/>
            <a:ext cx="2132984" cy="343061"/>
          </a:xfrm>
        </p:spPr>
        <p:txBody>
          <a:bodyPr/>
          <a:lstStyle/>
          <a:p>
            <a:r>
              <a:rPr lang="en-US" dirty="0"/>
              <a:t>Owen </a:t>
            </a:r>
            <a:r>
              <a:rPr lang="en-US" dirty="0" err="1"/>
              <a:t>Sevriens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59D9F00A-8CF0-41E8-9BB6-3B8ECDA55D49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9508289" y="4163720"/>
            <a:ext cx="1845510" cy="343061"/>
          </a:xfrm>
        </p:spPr>
        <p:txBody>
          <a:bodyPr/>
          <a:lstStyle/>
          <a:p>
            <a:r>
              <a:rPr lang="en-US"/>
              <a:t>Administrator</a:t>
            </a:r>
            <a:endParaRPr lang="nl-NL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868410-BE8A-4C98-9C72-20D0A2A6A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Placeholder 42" descr="Afbeelding met Menselijk gezicht, persoon, kleding, overdekt&#10;&#10;Automatisch gegenereerde beschrijving">
            <a:extLst>
              <a:ext uri="{FF2B5EF4-FFF2-40B4-BE49-F238E27FC236}">
                <a16:creationId xmlns:a16="http://schemas.microsoft.com/office/drawing/2014/main" id="{2DAE29A5-12AF-6E72-ACF5-5ACB8C926A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91" b="15028"/>
          <a:stretch/>
        </p:blipFill>
        <p:spPr>
          <a:xfrm>
            <a:off x="5296826" y="1834599"/>
            <a:ext cx="1637899" cy="18324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Text Placeholder 34">
            <a:extLst>
              <a:ext uri="{FF2B5EF4-FFF2-40B4-BE49-F238E27FC236}">
                <a16:creationId xmlns:a16="http://schemas.microsoft.com/office/drawing/2014/main" id="{D394CBAC-1886-80F3-E899-4F4EE8FECF64}"/>
              </a:ext>
            </a:extLst>
          </p:cNvPr>
          <p:cNvSpPr txBox="1">
            <a:spLocks/>
          </p:cNvSpPr>
          <p:nvPr/>
        </p:nvSpPr>
        <p:spPr>
          <a:xfrm>
            <a:off x="660365" y="3848352"/>
            <a:ext cx="2132984" cy="3430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Sina Sharifi</a:t>
            </a:r>
          </a:p>
        </p:txBody>
      </p:sp>
      <p:sp>
        <p:nvSpPr>
          <p:cNvPr id="8" name="Text Placeholder 38">
            <a:extLst>
              <a:ext uri="{FF2B5EF4-FFF2-40B4-BE49-F238E27FC236}">
                <a16:creationId xmlns:a16="http://schemas.microsoft.com/office/drawing/2014/main" id="{0E84A411-31A9-158F-CEF6-07A0E89F2E71}"/>
              </a:ext>
            </a:extLst>
          </p:cNvPr>
          <p:cNvSpPr txBox="1">
            <a:spLocks/>
          </p:cNvSpPr>
          <p:nvPr/>
        </p:nvSpPr>
        <p:spPr>
          <a:xfrm>
            <a:off x="805375" y="4191413"/>
            <a:ext cx="1845510" cy="3430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UI Specialist</a:t>
            </a:r>
            <a:endParaRPr lang="nl-N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7AFAA9-7A6E-A43E-125E-5A8CC1466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074" y="3440858"/>
            <a:ext cx="1402364" cy="1839902"/>
          </a:xfrm>
          <a:prstGeom prst="rect">
            <a:avLst/>
          </a:prstGeom>
        </p:spPr>
      </p:pic>
      <p:pic>
        <p:nvPicPr>
          <p:cNvPr id="3" name="Tijdelijke aanduiding voor afbeelding 2" descr="Afbeelding met kleding, persoon, schoeisel, person&#10;&#10;Automatisch gegenereerde beschrijving">
            <a:extLst>
              <a:ext uri="{FF2B5EF4-FFF2-40B4-BE49-F238E27FC236}">
                <a16:creationId xmlns:a16="http://schemas.microsoft.com/office/drawing/2014/main" id="{513FE099-C97C-48EC-EE78-C284614125D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/>
          <a:srcRect l="18130" t="44057" r="57604" b="24385"/>
          <a:stretch/>
        </p:blipFill>
        <p:spPr>
          <a:xfrm rot="5400000">
            <a:off x="7538327" y="4137754"/>
            <a:ext cx="1441910" cy="1390806"/>
          </a:xfrm>
        </p:spPr>
      </p:pic>
      <p:pic>
        <p:nvPicPr>
          <p:cNvPr id="20" name="Tijdelijke aanduiding voor afbeelding 19" descr="Afbeelding met kleding, persoon, person, Menselijk gezicht&#10;&#10;Automatisch gegenereerde beschrijving">
            <a:extLst>
              <a:ext uri="{FF2B5EF4-FFF2-40B4-BE49-F238E27FC236}">
                <a16:creationId xmlns:a16="http://schemas.microsoft.com/office/drawing/2014/main" id="{0316C6AB-D502-8CFB-37D0-B70F42B893D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l="12468" r="12468"/>
          <a:stretch/>
        </p:blipFill>
        <p:spPr>
          <a:xfrm rot="5400000">
            <a:off x="804069" y="1795505"/>
            <a:ext cx="1846263" cy="1844675"/>
          </a:xfrm>
        </p:spPr>
      </p:pic>
      <p:pic>
        <p:nvPicPr>
          <p:cNvPr id="19" name="Tijdelijke aanduiding voor afbeelding 18" descr="Afbeelding met persoon, kleding, Menselijk gezicht, overdekt&#10;&#10;Automatisch gegenereerde beschrijving">
            <a:extLst>
              <a:ext uri="{FF2B5EF4-FFF2-40B4-BE49-F238E27FC236}">
                <a16:creationId xmlns:a16="http://schemas.microsoft.com/office/drawing/2014/main" id="{4582125A-D1FA-361A-3D86-1A3B2E03887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/>
          <a:srcRect l="-204" t="25745" r="54175" b="12466"/>
          <a:stretch/>
        </p:blipFill>
        <p:spPr>
          <a:xfrm rot="5400000">
            <a:off x="9629441" y="1938588"/>
            <a:ext cx="1604314" cy="1612018"/>
          </a:xfrm>
        </p:spPr>
      </p:pic>
      <p:pic>
        <p:nvPicPr>
          <p:cNvPr id="23" name="Picture 2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3A73EDB-C822-90BA-5E87-ECC8567AB8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962" y="5991945"/>
            <a:ext cx="523469" cy="68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0574" y="2588256"/>
            <a:ext cx="2630556" cy="514350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 algn="ctr"/>
            <a:r>
              <a:rPr lang="en-US" sz="1800" dirty="0"/>
              <a:t>Problem statement</a:t>
            </a:r>
            <a:endParaRPr lang="nl-NL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84E21C-7534-4FB5-9709-F7D1A1103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20800" y="3633788"/>
            <a:ext cx="2141764" cy="514350"/>
          </a:xfrm>
        </p:spPr>
        <p:txBody>
          <a:bodyPr/>
          <a:lstStyle/>
          <a:p>
            <a:pPr algn="ctr"/>
            <a:r>
              <a:rPr lang="en-US" sz="1800" dirty="0"/>
              <a:t>Solution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594564-4FC6-401A-8586-44735EE819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05000" y="4710114"/>
            <a:ext cx="2141764" cy="514350"/>
          </a:xfrm>
        </p:spPr>
        <p:txBody>
          <a:bodyPr/>
          <a:lstStyle/>
          <a:p>
            <a:pPr algn="ctr"/>
            <a:r>
              <a:rPr lang="en-US" sz="1800" dirty="0"/>
              <a:t>Conclusion</a:t>
            </a:r>
            <a:endParaRPr lang="nl-NL" sz="18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87335" y="2701596"/>
            <a:ext cx="5539095" cy="1010842"/>
          </a:xfrm>
        </p:spPr>
        <p:txBody>
          <a:bodyPr>
            <a:normAutofit/>
          </a:bodyPr>
          <a:lstStyle/>
          <a:p>
            <a:r>
              <a:rPr lang="en-US" sz="1600" dirty="0">
                <a:ea typeface="+mn-lt"/>
                <a:cs typeface="+mn-lt"/>
              </a:rPr>
              <a:t>The new media lab is too difficult for users to navigate without guidance.</a:t>
            </a:r>
            <a:endParaRPr lang="nl-NL" sz="16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C7D5285-85DF-4331-A6FA-1AE847CA4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6937" y="3755394"/>
            <a:ext cx="5539095" cy="1010842"/>
          </a:xfrm>
        </p:spPr>
        <p:txBody>
          <a:bodyPr>
            <a:normAutofit/>
          </a:bodyPr>
          <a:lstStyle/>
          <a:p>
            <a:r>
              <a:rPr lang="en-US" sz="1600" dirty="0"/>
              <a:t>Creating easy to follow instructions for everyone to follow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2D305EF-9A88-496B-BFC1-D589A01EE3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5279" y="4824430"/>
            <a:ext cx="5539095" cy="1010842"/>
          </a:xfrm>
        </p:spPr>
        <p:txBody>
          <a:bodyPr>
            <a:normAutofit/>
          </a:bodyPr>
          <a:lstStyle/>
          <a:p>
            <a:r>
              <a:rPr lang="en-US" sz="1600" dirty="0"/>
              <a:t>An overview of the project and what's to come</a:t>
            </a:r>
            <a:endParaRPr lang="nl-NL" sz="160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378FE576-BBD5-7DA7-043C-BFFE2E737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493" y="1267755"/>
            <a:ext cx="4082142" cy="585788"/>
          </a:xfrm>
        </p:spPr>
        <p:txBody>
          <a:bodyPr/>
          <a:lstStyle/>
          <a:p>
            <a:r>
              <a:rPr lang="nl-NL" err="1"/>
              <a:t>Table</a:t>
            </a:r>
            <a:r>
              <a:rPr lang="nl-NL"/>
              <a:t> of contents</a:t>
            </a:r>
          </a:p>
        </p:txBody>
      </p:sp>
      <p:pic>
        <p:nvPicPr>
          <p:cNvPr id="4" name="Picture 2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34F0B4B-0B92-95D3-2B24-D71610578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62" y="5991945"/>
            <a:ext cx="523469" cy="68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248FB-75C1-BC7C-F926-B42117D9B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6147944" cy="846301"/>
          </a:xfrm>
        </p:spPr>
        <p:txBody>
          <a:bodyPr>
            <a:normAutofit fontScale="90000"/>
          </a:bodyPr>
          <a:lstStyle/>
          <a:p>
            <a:r>
              <a:rPr lang="en-US"/>
              <a:t>Understanding why Professional Lighting is </a:t>
            </a:r>
            <a:r>
              <a:rPr lang="en-US" dirty="0"/>
              <a:t>Important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214093-7CAF-EEF2-D9B5-D4BB5A7C5A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GB" b="0" i="0" dirty="0">
                <a:effectLst/>
              </a:rPr>
              <a:t>Elevates Visual Quality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EDE41-CAEA-6DD8-DB11-0CB7E1DDB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+mj-lt"/>
              </a:rPr>
              <a:t>Professional lighting enhances the quality of your work, making it visually stunning and attention-grabbing.</a:t>
            </a:r>
            <a:endParaRPr lang="en-GB" dirty="0">
              <a:latin typeface="+mj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065C4A-E842-2F37-833E-A844C990F77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3913" y="3657394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Sets the Mood and Atmosphere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0EE506-7CDB-7A3A-0763-EC7BE73F8A2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3487" y="3986819"/>
            <a:ext cx="5431971" cy="557950"/>
          </a:xfrm>
        </p:spPr>
        <p:txBody>
          <a:bodyPr/>
          <a:lstStyle/>
          <a:p>
            <a:r>
              <a:rPr lang="en-US" dirty="0"/>
              <a:t>It allows you to create the perfect atmosphere for your project, engaging your audience on a deeper level.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A2D0712-3B9A-FC01-BD97-563085BE026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0595" y="4905937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GB"/>
              <a:t>Boosts Efficiency and durability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411BEF-3761-7ECD-BA53-84E5BA037DA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0169" y="5235362"/>
            <a:ext cx="5431971" cy="5579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By understanding how the equipment works, will boost your productivity and the lifespan of the devices.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EF5E60FA-7300-834A-BAB9-A4D8C76EC205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Content Placeholder 12" descr="A black and white logo&#10;&#10;Description automatically generated">
            <a:extLst>
              <a:ext uri="{FF2B5EF4-FFF2-40B4-BE49-F238E27FC236}">
                <a16:creationId xmlns:a16="http://schemas.microsoft.com/office/drawing/2014/main" id="{977EB496-DA1C-FAE4-6831-AB1CADD3A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09" y="6045119"/>
            <a:ext cx="513589" cy="622461"/>
          </a:xfrm>
          <a:prstGeom prst="rect">
            <a:avLst/>
          </a:prstGeom>
        </p:spPr>
      </p:pic>
      <p:pic>
        <p:nvPicPr>
          <p:cNvPr id="14" name="Picture 13" descr="A close-up of a light&#10;&#10;Description automatically generated">
            <a:extLst>
              <a:ext uri="{FF2B5EF4-FFF2-40B4-BE49-F238E27FC236}">
                <a16:creationId xmlns:a16="http://schemas.microsoft.com/office/drawing/2014/main" id="{60527E58-DC61-75AA-FA48-E6329E9D5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09" y="1710571"/>
            <a:ext cx="5156435" cy="5156435"/>
          </a:xfrm>
          <a:prstGeom prst="rect">
            <a:avLst/>
          </a:prstGeom>
        </p:spPr>
      </p:pic>
      <p:pic>
        <p:nvPicPr>
          <p:cNvPr id="11" name="Picture 2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08672CA-034F-4048-9060-F1D0B9347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962" y="5991945"/>
            <a:ext cx="523469" cy="68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46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531230"/>
            <a:ext cx="8421688" cy="1325563"/>
          </a:xfrm>
        </p:spPr>
        <p:txBody>
          <a:bodyPr/>
          <a:lstStyle/>
          <a:p>
            <a:r>
              <a:rPr lang="en-US"/>
              <a:t>Problem statement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6466" y="3112564"/>
            <a:ext cx="4031945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NO EARLIER INSTRUCTIONS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82439" y="3157389"/>
            <a:ext cx="4031945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OUR TARGET</a:t>
            </a:r>
            <a:r>
              <a:rPr lang="en-US" dirty="0"/>
              <a:t> AUDIENCE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85899" y="5021273"/>
            <a:ext cx="4031945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COULD BECOME EXPENSIVE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86412" y="5267814"/>
            <a:ext cx="4031030" cy="105730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72630" y="5021273"/>
            <a:ext cx="4031945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A SOLUTION IS NEEDED</a:t>
            </a:r>
            <a:endParaRPr lang="en-US" dirty="0"/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E3A167BA-0E11-E3AB-262C-9836D35EFC78}"/>
              </a:ext>
            </a:extLst>
          </p:cNvPr>
          <p:cNvSpPr txBox="1">
            <a:spLocks/>
          </p:cNvSpPr>
          <p:nvPr/>
        </p:nvSpPr>
        <p:spPr>
          <a:xfrm>
            <a:off x="4012785" y="1611152"/>
            <a:ext cx="4162126" cy="141854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"The new media lab lighting equipment is too difficult for users to navigate without guidance. This poses a problem as it hinders their ability to make the most of the lab's resources."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Content Placeholder 12" descr="A black and white logo&#10;&#10;Description automatically generated">
            <a:extLst>
              <a:ext uri="{FF2B5EF4-FFF2-40B4-BE49-F238E27FC236}">
                <a16:creationId xmlns:a16="http://schemas.microsoft.com/office/drawing/2014/main" id="{57DA1DA0-9155-E73F-E6AE-560A83E51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09" y="6045119"/>
            <a:ext cx="513589" cy="622461"/>
          </a:xfrm>
          <a:prstGeom prst="rect">
            <a:avLst/>
          </a:prstGeom>
        </p:spPr>
      </p:pic>
      <p:pic>
        <p:nvPicPr>
          <p:cNvPr id="15" name="Picture 14" descr="A group of traffic lights&#10;&#10;Description automatically generated">
            <a:extLst>
              <a:ext uri="{FF2B5EF4-FFF2-40B4-BE49-F238E27FC236}">
                <a16:creationId xmlns:a16="http://schemas.microsoft.com/office/drawing/2014/main" id="{A7039B75-E4FF-EAFB-69EF-184998028A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22" r="65262"/>
          <a:stretch/>
        </p:blipFill>
        <p:spPr>
          <a:xfrm>
            <a:off x="376563" y="235233"/>
            <a:ext cx="555519" cy="123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1671639"/>
            <a:ext cx="5111750" cy="1204912"/>
          </a:xfrm>
        </p:spPr>
        <p:txBody>
          <a:bodyPr/>
          <a:lstStyle/>
          <a:p>
            <a:r>
              <a:rPr lang="en-US"/>
              <a:t>Solution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249004"/>
            <a:ext cx="5111750" cy="16854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just"/>
            <a:r>
              <a:rPr lang="en-US" dirty="0">
                <a:solidFill>
                  <a:srgbClr val="252525"/>
                </a:solidFill>
              </a:rPr>
              <a:t>A solution to the problems that were stated earlier, are short tutorial video’s that the users could easily follow.</a:t>
            </a:r>
          </a:p>
          <a:p>
            <a:pPr algn="just"/>
            <a:r>
              <a:rPr lang="en-US" dirty="0">
                <a:solidFill>
                  <a:srgbClr val="252525"/>
                </a:solidFill>
              </a:rPr>
              <a:t>These videos try to prevent the students from breaking any light equipment, and it makes them more aware of how expensive these light sources are.</a:t>
            </a:r>
          </a:p>
          <a:p>
            <a:pPr algn="just"/>
            <a:endParaRPr lang="en-US" dirty="0">
              <a:solidFill>
                <a:srgbClr val="252525"/>
              </a:solidFill>
              <a:effectLst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FF51B-0E28-4171-AE7C-A31AAB42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2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5822DA9-E83F-7D4D-C7E8-3551DF4FC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30" y="6014255"/>
            <a:ext cx="523469" cy="684189"/>
          </a:xfrm>
          <a:prstGeom prst="rect">
            <a:avLst/>
          </a:prstGeom>
        </p:spPr>
      </p:pic>
      <p:pic>
        <p:nvPicPr>
          <p:cNvPr id="4" name="Picture 2" descr="300W led fresnel spot lights-azcolor lite co., limited">
            <a:extLst>
              <a:ext uri="{FF2B5EF4-FFF2-40B4-BE49-F238E27FC236}">
                <a16:creationId xmlns:a16="http://schemas.microsoft.com/office/drawing/2014/main" id="{7A15D477-6400-E7E0-4508-4255D83E6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63027">
            <a:off x="9229814" y="-304303"/>
            <a:ext cx="2876908" cy="287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74257" y="2613804"/>
            <a:ext cx="5214368" cy="2820527"/>
          </a:xfr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just"/>
            <a:endParaRPr lang="en-US" sz="1200" b="1" dirty="0">
              <a:solidFill>
                <a:srgbClr val="374151"/>
              </a:solidFill>
              <a:ea typeface="+mn-lt"/>
              <a:cs typeface="+mn-lt"/>
            </a:endParaRPr>
          </a:p>
          <a:p>
            <a:pPr algn="just"/>
            <a:r>
              <a:rPr lang="en-US" sz="3200" b="1" dirty="0">
                <a:solidFill>
                  <a:srgbClr val="374151"/>
                </a:solidFill>
                <a:ea typeface="+mn-lt"/>
                <a:cs typeface="+mn-lt"/>
              </a:rPr>
              <a:t>31 people have answered our survey</a:t>
            </a:r>
          </a:p>
          <a:p>
            <a:pPr algn="just"/>
            <a:r>
              <a:rPr lang="en-US" b="1" dirty="0">
                <a:solidFill>
                  <a:srgbClr val="374151"/>
                </a:solidFill>
                <a:ea typeface="+mn-lt"/>
                <a:cs typeface="+mn-lt"/>
              </a:rPr>
              <a:t>70% </a:t>
            </a:r>
            <a:r>
              <a:rPr lang="en-US" dirty="0">
                <a:solidFill>
                  <a:srgbClr val="374151"/>
                </a:solidFill>
                <a:ea typeface="+mn-lt"/>
                <a:cs typeface="+mn-lt"/>
              </a:rPr>
              <a:t>of the people haven't used the lights in the </a:t>
            </a:r>
            <a:r>
              <a:rPr lang="en-US" dirty="0" err="1">
                <a:solidFill>
                  <a:srgbClr val="374151"/>
                </a:solidFill>
                <a:ea typeface="+mn-lt"/>
                <a:cs typeface="+mn-lt"/>
              </a:rPr>
              <a:t>Videolab</a:t>
            </a:r>
            <a:r>
              <a:rPr lang="en-US" dirty="0">
                <a:solidFill>
                  <a:srgbClr val="374151"/>
                </a:solidFill>
                <a:ea typeface="+mn-lt"/>
                <a:cs typeface="+mn-lt"/>
              </a:rPr>
              <a:t> so we will make a few instructions the users could follow to prevent any damages to the expensive light sources.</a:t>
            </a:r>
            <a:endParaRPr lang="en-US"/>
          </a:p>
          <a:p>
            <a:pPr algn="just"/>
            <a:br>
              <a:rPr lang="en-US" dirty="0"/>
            </a:br>
            <a:r>
              <a:rPr lang="en-US" b="1" dirty="0">
                <a:solidFill>
                  <a:srgbClr val="374151"/>
                </a:solidFill>
                <a:ea typeface="+mn-lt"/>
                <a:cs typeface="+mn-lt"/>
              </a:rPr>
              <a:t>66.7%</a:t>
            </a:r>
            <a:r>
              <a:rPr lang="en-US" dirty="0">
                <a:solidFill>
                  <a:srgbClr val="374151"/>
                </a:solidFill>
                <a:ea typeface="+mn-lt"/>
                <a:cs typeface="+mn-lt"/>
              </a:rPr>
              <a:t> prefer tutorial videos with voiceovers, so we will be creating content in line with their preference.</a:t>
            </a:r>
            <a:endParaRPr lang="nl-NL"/>
          </a:p>
          <a:p>
            <a:pPr algn="just"/>
            <a:endParaRPr lang="en-US" dirty="0">
              <a:solidFill>
                <a:srgbClr val="37415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FF51B-0E28-4171-AE7C-A31AAB42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dirty="0" smtClean="0"/>
              <a:pPr/>
              <a:t>8</a:t>
            </a:fld>
            <a:endParaRPr lang="en-US" dirty="0"/>
          </a:p>
        </p:txBody>
      </p:sp>
      <p:pic>
        <p:nvPicPr>
          <p:cNvPr id="5" name="Picture 2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B2180D9-F008-5653-9242-E919403E3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30" y="6014255"/>
            <a:ext cx="523469" cy="68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43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6189F51-D32C-DBBB-0A76-F2FF09E494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0417" y="389570"/>
            <a:ext cx="7096539" cy="617256"/>
          </a:xfrm>
        </p:spPr>
        <p:txBody>
          <a:bodyPr/>
          <a:lstStyle/>
          <a:p>
            <a:r>
              <a:rPr lang="en-US" dirty="0"/>
              <a:t>Low &amp; high fidelity prototypes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C7F38E5-C04D-3317-BF7D-39A44BE63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4" name="Content Placeholder 12" descr="A black and white logo&#10;&#10;Description automatically generated">
            <a:extLst>
              <a:ext uri="{FF2B5EF4-FFF2-40B4-BE49-F238E27FC236}">
                <a16:creationId xmlns:a16="http://schemas.microsoft.com/office/drawing/2014/main" id="{0367BCB5-BC4D-DDED-166C-0E159F558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58" y="6012611"/>
            <a:ext cx="573870" cy="6955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B2C89E-C31F-1D42-EB37-579F19634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18" y="1617731"/>
            <a:ext cx="3791081" cy="44858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486101-CBD6-FC88-D9D4-BB65574F4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0" y="1625730"/>
            <a:ext cx="3796748" cy="4477862"/>
          </a:xfrm>
          <a:prstGeom prst="rect">
            <a:avLst/>
          </a:prstGeom>
        </p:spPr>
      </p:pic>
      <p:pic>
        <p:nvPicPr>
          <p:cNvPr id="8" name="Picture 7" descr="A black rectangular screen with a white border&#10;&#10;Description automatically generated">
            <a:extLst>
              <a:ext uri="{FF2B5EF4-FFF2-40B4-BE49-F238E27FC236}">
                <a16:creationId xmlns:a16="http://schemas.microsoft.com/office/drawing/2014/main" id="{EC0C0B90-13D9-9806-BE98-AA2B7A76B9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164358" y="1868238"/>
            <a:ext cx="4750114" cy="3980777"/>
          </a:xfrm>
          <a:prstGeom prst="rect">
            <a:avLst/>
          </a:prstGeom>
        </p:spPr>
      </p:pic>
      <p:pic>
        <p:nvPicPr>
          <p:cNvPr id="12" name="Picture 11" descr="A black rectangular screen with a white border&#10;&#10;Description automatically generated">
            <a:extLst>
              <a:ext uri="{FF2B5EF4-FFF2-40B4-BE49-F238E27FC236}">
                <a16:creationId xmlns:a16="http://schemas.microsoft.com/office/drawing/2014/main" id="{F06E84D8-3198-421A-9210-CB26064E5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448117" y="1864525"/>
            <a:ext cx="4750114" cy="3980777"/>
          </a:xfrm>
          <a:prstGeom prst="rect">
            <a:avLst/>
          </a:prstGeom>
        </p:spPr>
      </p:pic>
      <p:pic>
        <p:nvPicPr>
          <p:cNvPr id="15" name="Picture 14" descr="A group of traffic lights&#10;&#10;Description automatically generated">
            <a:extLst>
              <a:ext uri="{FF2B5EF4-FFF2-40B4-BE49-F238E27FC236}">
                <a16:creationId xmlns:a16="http://schemas.microsoft.com/office/drawing/2014/main" id="{F7C321CF-F09E-A813-DE01-9EC5415537F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732" t="3648" r="34762"/>
          <a:stretch/>
        </p:blipFill>
        <p:spPr>
          <a:xfrm>
            <a:off x="184146" y="3026153"/>
            <a:ext cx="524094" cy="128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59666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dark sales pitch_tm22318419_Win32_LW__SL_v3" id="{25F84EBA-C1D2-4AFA-BE29-F69FFF8F2DC6}" vid="{6C5BA4FE-EBF3-4DA8-82DB-24F1AF7B6C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1DC5880B723B4AB97C26B577A4998E" ma:contentTypeVersion="14" ma:contentTypeDescription="Een nieuw document maken." ma:contentTypeScope="" ma:versionID="95b363bf7eb447aa5270d29e105331b8">
  <xsd:schema xmlns:xsd="http://www.w3.org/2001/XMLSchema" xmlns:xs="http://www.w3.org/2001/XMLSchema" xmlns:p="http://schemas.microsoft.com/office/2006/metadata/properties" xmlns:ns3="aad55729-16b0-4c66-a3c1-d2ef6256bce4" xmlns:ns4="1e057f1b-cbb9-4e59-8515-aa48968ef00c" targetNamespace="http://schemas.microsoft.com/office/2006/metadata/properties" ma:root="true" ma:fieldsID="4279f796826cf902c2e65f8ee291ca9b" ns3:_="" ns4:_="">
    <xsd:import namespace="aad55729-16b0-4c66-a3c1-d2ef6256bce4"/>
    <xsd:import namespace="1e057f1b-cbb9-4e59-8515-aa48968ef00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d55729-16b0-4c66-a3c1-d2ef6256bc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057f1b-cbb9-4e59-8515-aa48968ef00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aad55729-16b0-4c66-a3c1-d2ef6256bce4" xsi:nil="true"/>
    <_activity xmlns="aad55729-16b0-4c66-a3c1-d2ef6256bce4" xsi:nil="true"/>
  </documentManagement>
</p:properties>
</file>

<file path=customXml/itemProps1.xml><?xml version="1.0" encoding="utf-8"?>
<ds:datastoreItem xmlns:ds="http://schemas.openxmlformats.org/officeDocument/2006/customXml" ds:itemID="{33068C2D-982D-4D97-8635-2B80E045C1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d55729-16b0-4c66-a3c1-d2ef6256bce4"/>
    <ds:schemaRef ds:uri="1e057f1b-cbb9-4e59-8515-aa48968ef00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75ABCA3-2984-4C89-9460-81718D633EC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CFE3C65-29EB-4E60-850B-7BD594E374E2}">
  <ds:schemaRefs>
    <ds:schemaRef ds:uri="http://purl.org/dc/terms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elements/1.1/"/>
    <ds:schemaRef ds:uri="aad55729-16b0-4c66-a3c1-d2ef6256bce4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e057f1b-cbb9-4e59-8515-aa48968ef00c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Minimalist sales pitch</Template>
  <TotalTime>0</TotalTime>
  <Words>425</Words>
  <Application>Microsoft Macintosh PowerPoint</Application>
  <PresentationFormat>Widescreen</PresentationFormat>
  <Paragraphs>69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Tenorite</vt:lpstr>
      <vt:lpstr>Monoline</vt:lpstr>
      <vt:lpstr>Innovision</vt:lpstr>
      <vt:lpstr>ABOUT US</vt:lpstr>
      <vt:lpstr>MEET THE TEAM</vt:lpstr>
      <vt:lpstr>Table of contents</vt:lpstr>
      <vt:lpstr>Understanding why Professional Lighting is Important</vt:lpstr>
      <vt:lpstr>Problem statement</vt:lpstr>
      <vt:lpstr>Solution</vt:lpstr>
      <vt:lpstr>PowerPoint Presentation</vt:lpstr>
      <vt:lpstr>Low &amp; high fidelity prototypes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/>
  <cp:lastModifiedBy/>
  <cp:revision>253</cp:revision>
  <dcterms:created xsi:type="dcterms:W3CDTF">2023-07-24T01:13:35Z</dcterms:created>
  <dcterms:modified xsi:type="dcterms:W3CDTF">2023-12-04T14:17:43Z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0x010100721DC5880B723B4AB97C26B577A4998E</vt:lpwstr>
  </property>
  <property fmtid="{D5CDD505-2E9C-101B-9397-08002B2CF9AE}" pid="3" name="MediaServiceImageTags">
    <vt:lpwstr/>
  </property>
</Properties>
</file>